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9" r:id="rId6"/>
    <p:sldId id="260" r:id="rId7"/>
    <p:sldId id="261" r:id="rId8"/>
    <p:sldId id="273" r:id="rId9"/>
    <p:sldId id="274" r:id="rId10"/>
    <p:sldId id="263" r:id="rId11"/>
    <p:sldId id="276" r:id="rId12"/>
    <p:sldId id="277" r:id="rId13"/>
    <p:sldId id="278" r:id="rId14"/>
    <p:sldId id="280" r:id="rId15"/>
    <p:sldId id="264" r:id="rId16"/>
    <p:sldId id="279" r:id="rId17"/>
    <p:sldId id="265" r:id="rId18"/>
    <p:sldId id="266" r:id="rId19"/>
    <p:sldId id="262" r:id="rId20"/>
    <p:sldId id="267" r:id="rId21"/>
    <p:sldId id="281" r:id="rId22"/>
    <p:sldId id="282" r:id="rId23"/>
    <p:sldId id="283" r:id="rId24"/>
    <p:sldId id="269" r:id="rId25"/>
    <p:sldId id="270" r:id="rId26"/>
    <p:sldId id="271" r:id="rId27"/>
    <p:sldId id="272" r:id="rId28"/>
  </p:sldIdLst>
  <p:sldSz cx="12192000" cy="6858000"/>
  <p:notesSz cx="6864350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3979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outlineViewPr>
    <p:cViewPr>
      <p:scale>
        <a:sx n="33" d="100"/>
        <a:sy n="33" d="100"/>
      </p:scale>
      <p:origin x="0" y="-7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3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Carvalho das Neves" userId="4b19cf25-9255-47c0-a067-37630ffa3887" providerId="ADAL" clId="{59D6CB5E-7663-49D6-AE9E-2AF92D6B680B}"/>
    <pc:docChg chg="undo custSel modSld modMainMaster modNotesMaster modHandout">
      <pc:chgData name="João Carvalho das Neves" userId="4b19cf25-9255-47c0-a067-37630ffa3887" providerId="ADAL" clId="{59D6CB5E-7663-49D6-AE9E-2AF92D6B680B}" dt="2020-11-09T00:23:19.487" v="56"/>
      <pc:docMkLst>
        <pc:docMk/>
      </pc:docMkLst>
      <pc:sldChg chg="addSp delSp modSp">
        <pc:chgData name="João Carvalho das Neves" userId="4b19cf25-9255-47c0-a067-37630ffa3887" providerId="ADAL" clId="{59D6CB5E-7663-49D6-AE9E-2AF92D6B680B}" dt="2020-11-08T23:27:43.627" v="12"/>
        <pc:sldMkLst>
          <pc:docMk/>
          <pc:sldMk cId="325950706" sldId="256"/>
        </pc:sldMkLst>
        <pc:spChg chg="add del mod">
          <ac:chgData name="João Carvalho das Neves" userId="4b19cf25-9255-47c0-a067-37630ffa3887" providerId="ADAL" clId="{59D6CB5E-7663-49D6-AE9E-2AF92D6B680B}" dt="2020-11-08T23:27:43.627" v="12"/>
          <ac:spMkLst>
            <pc:docMk/>
            <pc:sldMk cId="325950706" sldId="256"/>
            <ac:spMk id="4" creationId="{51F676DB-C0BD-41C7-85C7-C924ED976258}"/>
          </ac:spMkLst>
        </pc:spChg>
        <pc:spChg chg="add del mod">
          <ac:chgData name="João Carvalho das Neves" userId="4b19cf25-9255-47c0-a067-37630ffa3887" providerId="ADAL" clId="{59D6CB5E-7663-49D6-AE9E-2AF92D6B680B}" dt="2020-11-08T23:27:43.627" v="12"/>
          <ac:spMkLst>
            <pc:docMk/>
            <pc:sldMk cId="325950706" sldId="256"/>
            <ac:spMk id="5" creationId="{BE0968CA-5648-4663-A232-B33BEBFB1130}"/>
          </ac:spMkLst>
        </pc:spChg>
      </pc:sldChg>
      <pc:sldChg chg="addSp delSp modSp">
        <pc:chgData name="João Carvalho das Neves" userId="4b19cf25-9255-47c0-a067-37630ffa3887" providerId="ADAL" clId="{59D6CB5E-7663-49D6-AE9E-2AF92D6B680B}" dt="2020-11-08T23:29:22.009" v="38" actId="20577"/>
        <pc:sldMkLst>
          <pc:docMk/>
          <pc:sldMk cId="2820619323" sldId="259"/>
        </pc:sldMkLst>
        <pc:spChg chg="add del mod">
          <ac:chgData name="João Carvalho das Neves" userId="4b19cf25-9255-47c0-a067-37630ffa3887" providerId="ADAL" clId="{59D6CB5E-7663-49D6-AE9E-2AF92D6B680B}" dt="2020-11-08T23:26:32.233" v="5"/>
          <ac:spMkLst>
            <pc:docMk/>
            <pc:sldMk cId="2820619323" sldId="259"/>
            <ac:spMk id="3" creationId="{6AD56C4D-2E44-4438-B17B-9738B9DA16F4}"/>
          </ac:spMkLst>
        </pc:spChg>
        <pc:spChg chg="add del mod">
          <ac:chgData name="João Carvalho das Neves" userId="4b19cf25-9255-47c0-a067-37630ffa3887" providerId="ADAL" clId="{59D6CB5E-7663-49D6-AE9E-2AF92D6B680B}" dt="2020-11-08T23:26:32.233" v="5"/>
          <ac:spMkLst>
            <pc:docMk/>
            <pc:sldMk cId="2820619323" sldId="259"/>
            <ac:spMk id="4" creationId="{44570E4E-341E-489F-B7DA-A4C3FF2A2FCB}"/>
          </ac:spMkLst>
        </pc:spChg>
        <pc:spChg chg="add del mod">
          <ac:chgData name="João Carvalho das Neves" userId="4b19cf25-9255-47c0-a067-37630ffa3887" providerId="ADAL" clId="{59D6CB5E-7663-49D6-AE9E-2AF92D6B680B}" dt="2020-11-08T23:26:32.233" v="5"/>
          <ac:spMkLst>
            <pc:docMk/>
            <pc:sldMk cId="2820619323" sldId="259"/>
            <ac:spMk id="5" creationId="{9FF820F7-6BAC-433A-BF81-1534526DE54F}"/>
          </ac:spMkLst>
        </pc:spChg>
        <pc:spChg chg="add del mod">
          <ac:chgData name="João Carvalho das Neves" userId="4b19cf25-9255-47c0-a067-37630ffa3887" providerId="ADAL" clId="{59D6CB5E-7663-49D6-AE9E-2AF92D6B680B}" dt="2020-11-08T23:26:32.233" v="5"/>
          <ac:spMkLst>
            <pc:docMk/>
            <pc:sldMk cId="2820619323" sldId="259"/>
            <ac:spMk id="6" creationId="{3720FCC9-A34A-40EF-A517-1F1081314420}"/>
          </ac:spMkLst>
        </pc:spChg>
        <pc:spChg chg="add del mod">
          <ac:chgData name="João Carvalho das Neves" userId="4b19cf25-9255-47c0-a067-37630ffa3887" providerId="ADAL" clId="{59D6CB5E-7663-49D6-AE9E-2AF92D6B680B}" dt="2020-11-08T23:26:33.118" v="6"/>
          <ac:spMkLst>
            <pc:docMk/>
            <pc:sldMk cId="2820619323" sldId="259"/>
            <ac:spMk id="7" creationId="{167B0721-2E7D-4983-B990-F18DD07FFD57}"/>
          </ac:spMkLst>
        </pc:spChg>
        <pc:spChg chg="add del mod">
          <ac:chgData name="João Carvalho das Neves" userId="4b19cf25-9255-47c0-a067-37630ffa3887" providerId="ADAL" clId="{59D6CB5E-7663-49D6-AE9E-2AF92D6B680B}" dt="2020-11-08T23:26:33.118" v="6"/>
          <ac:spMkLst>
            <pc:docMk/>
            <pc:sldMk cId="2820619323" sldId="259"/>
            <ac:spMk id="9" creationId="{C897516A-E873-4525-8290-0051A9794688}"/>
          </ac:spMkLst>
        </pc:spChg>
        <pc:spChg chg="add del mod">
          <ac:chgData name="João Carvalho das Neves" userId="4b19cf25-9255-47c0-a067-37630ffa3887" providerId="ADAL" clId="{59D6CB5E-7663-49D6-AE9E-2AF92D6B680B}" dt="2020-11-08T23:26:33.118" v="6"/>
          <ac:spMkLst>
            <pc:docMk/>
            <pc:sldMk cId="2820619323" sldId="259"/>
            <ac:spMk id="10" creationId="{9EDC2DA8-0138-454F-B5E7-CA61B5CF0089}"/>
          </ac:spMkLst>
        </pc:spChg>
        <pc:spChg chg="add del mod">
          <ac:chgData name="João Carvalho das Neves" userId="4b19cf25-9255-47c0-a067-37630ffa3887" providerId="ADAL" clId="{59D6CB5E-7663-49D6-AE9E-2AF92D6B680B}" dt="2020-11-08T23:26:33.118" v="6"/>
          <ac:spMkLst>
            <pc:docMk/>
            <pc:sldMk cId="2820619323" sldId="259"/>
            <ac:spMk id="11" creationId="{0AFDBB13-42AD-4AA0-B86E-32B86DAC2AFD}"/>
          </ac:spMkLst>
        </pc:spChg>
        <pc:spChg chg="add del mod">
          <ac:chgData name="João Carvalho das Neves" userId="4b19cf25-9255-47c0-a067-37630ffa3887" providerId="ADAL" clId="{59D6CB5E-7663-49D6-AE9E-2AF92D6B680B}" dt="2020-11-08T23:27:54.580" v="18"/>
          <ac:spMkLst>
            <pc:docMk/>
            <pc:sldMk cId="2820619323" sldId="259"/>
            <ac:spMk id="12" creationId="{D67E4E87-7D7B-4A94-94B2-779C54643CBF}"/>
          </ac:spMkLst>
        </pc:spChg>
        <pc:spChg chg="add del mod">
          <ac:chgData name="João Carvalho das Neves" userId="4b19cf25-9255-47c0-a067-37630ffa3887" providerId="ADAL" clId="{59D6CB5E-7663-49D6-AE9E-2AF92D6B680B}" dt="2020-11-08T23:27:54.580" v="18"/>
          <ac:spMkLst>
            <pc:docMk/>
            <pc:sldMk cId="2820619323" sldId="259"/>
            <ac:spMk id="13" creationId="{1573A878-BFD6-4746-8C72-75CEA580E0D5}"/>
          </ac:spMkLst>
        </pc:spChg>
        <pc:spChg chg="add del mod">
          <ac:chgData name="João Carvalho das Neves" userId="4b19cf25-9255-47c0-a067-37630ffa3887" providerId="ADAL" clId="{59D6CB5E-7663-49D6-AE9E-2AF92D6B680B}" dt="2020-11-08T23:27:54.580" v="18"/>
          <ac:spMkLst>
            <pc:docMk/>
            <pc:sldMk cId="2820619323" sldId="259"/>
            <ac:spMk id="14" creationId="{6B2F34FE-B835-493B-9AD2-19749B45B352}"/>
          </ac:spMkLst>
        </pc:spChg>
        <pc:spChg chg="add del mod">
          <ac:chgData name="João Carvalho das Neves" userId="4b19cf25-9255-47c0-a067-37630ffa3887" providerId="ADAL" clId="{59D6CB5E-7663-49D6-AE9E-2AF92D6B680B}" dt="2020-11-08T23:27:54.580" v="18"/>
          <ac:spMkLst>
            <pc:docMk/>
            <pc:sldMk cId="2820619323" sldId="259"/>
            <ac:spMk id="15" creationId="{7D972932-6E39-4977-8931-D62D946352CC}"/>
          </ac:spMkLst>
        </pc:spChg>
        <pc:spChg chg="add del mod">
          <ac:chgData name="João Carvalho das Neves" userId="4b19cf25-9255-47c0-a067-37630ffa3887" providerId="ADAL" clId="{59D6CB5E-7663-49D6-AE9E-2AF92D6B680B}" dt="2020-11-08T23:29:09.695" v="36"/>
          <ac:spMkLst>
            <pc:docMk/>
            <pc:sldMk cId="2820619323" sldId="259"/>
            <ac:spMk id="16" creationId="{F41F8AAE-299A-48CC-B108-48D5875B3289}"/>
          </ac:spMkLst>
        </pc:spChg>
        <pc:spChg chg="add del mod">
          <ac:chgData name="João Carvalho das Neves" userId="4b19cf25-9255-47c0-a067-37630ffa3887" providerId="ADAL" clId="{59D6CB5E-7663-49D6-AE9E-2AF92D6B680B}" dt="2020-11-08T23:29:09.695" v="36"/>
          <ac:spMkLst>
            <pc:docMk/>
            <pc:sldMk cId="2820619323" sldId="259"/>
            <ac:spMk id="17" creationId="{D755141F-CDF2-46EC-A958-FC00CDD78815}"/>
          </ac:spMkLst>
        </pc:spChg>
        <pc:spChg chg="add del mod">
          <ac:chgData name="João Carvalho das Neves" userId="4b19cf25-9255-47c0-a067-37630ffa3887" providerId="ADAL" clId="{59D6CB5E-7663-49D6-AE9E-2AF92D6B680B}" dt="2020-11-08T23:29:09.695" v="36"/>
          <ac:spMkLst>
            <pc:docMk/>
            <pc:sldMk cId="2820619323" sldId="259"/>
            <ac:spMk id="18" creationId="{7E1B6E1F-39CE-4AAE-A3CD-F982C235266C}"/>
          </ac:spMkLst>
        </pc:spChg>
        <pc:spChg chg="add del mod">
          <ac:chgData name="João Carvalho das Neves" userId="4b19cf25-9255-47c0-a067-37630ffa3887" providerId="ADAL" clId="{59D6CB5E-7663-49D6-AE9E-2AF92D6B680B}" dt="2020-11-08T23:29:09.695" v="36"/>
          <ac:spMkLst>
            <pc:docMk/>
            <pc:sldMk cId="2820619323" sldId="259"/>
            <ac:spMk id="19" creationId="{241422CB-F7B3-4ED1-AD77-4C31107E9EC3}"/>
          </ac:spMkLst>
        </pc:spChg>
        <pc:spChg chg="mod">
          <ac:chgData name="João Carvalho das Neves" userId="4b19cf25-9255-47c0-a067-37630ffa3887" providerId="ADAL" clId="{59D6CB5E-7663-49D6-AE9E-2AF92D6B680B}" dt="2020-11-08T23:29:22.009" v="38" actId="20577"/>
          <ac:spMkLst>
            <pc:docMk/>
            <pc:sldMk cId="2820619323" sldId="259"/>
            <ac:spMk id="8204" creationId="{00000000-0000-0000-0000-000000000000}"/>
          </ac:spMkLst>
        </pc:spChg>
      </pc:sldChg>
      <pc:sldChg chg="addSp delSp modSp">
        <pc:chgData name="João Carvalho das Neves" userId="4b19cf25-9255-47c0-a067-37630ffa3887" providerId="ADAL" clId="{59D6CB5E-7663-49D6-AE9E-2AF92D6B680B}" dt="2020-11-08T23:28:45.555" v="32" actId="20577"/>
        <pc:sldMkLst>
          <pc:docMk/>
          <pc:sldMk cId="3734547682" sldId="260"/>
        </pc:sldMkLst>
        <pc:spChg chg="add del mod">
          <ac:chgData name="João Carvalho das Neves" userId="4b19cf25-9255-47c0-a067-37630ffa3887" providerId="ADAL" clId="{59D6CB5E-7663-49D6-AE9E-2AF92D6B680B}" dt="2020-11-08T23:27:52.600" v="17"/>
          <ac:spMkLst>
            <pc:docMk/>
            <pc:sldMk cId="3734547682" sldId="260"/>
            <ac:spMk id="3" creationId="{15B87C1B-B8B3-4BEE-92FC-EA04B8C5DD6A}"/>
          </ac:spMkLst>
        </pc:spChg>
        <pc:spChg chg="add del mod">
          <ac:chgData name="João Carvalho das Neves" userId="4b19cf25-9255-47c0-a067-37630ffa3887" providerId="ADAL" clId="{59D6CB5E-7663-49D6-AE9E-2AF92D6B680B}" dt="2020-11-08T23:27:52.600" v="17"/>
          <ac:spMkLst>
            <pc:docMk/>
            <pc:sldMk cId="3734547682" sldId="260"/>
            <ac:spMk id="4" creationId="{6F6DB7D5-FDD1-4355-B206-8C9B5C97DE8F}"/>
          </ac:spMkLst>
        </pc:spChg>
        <pc:spChg chg="add del mod">
          <ac:chgData name="João Carvalho das Neves" userId="4b19cf25-9255-47c0-a067-37630ffa3887" providerId="ADAL" clId="{59D6CB5E-7663-49D6-AE9E-2AF92D6B680B}" dt="2020-11-08T23:27:52.600" v="17"/>
          <ac:spMkLst>
            <pc:docMk/>
            <pc:sldMk cId="3734547682" sldId="260"/>
            <ac:spMk id="5" creationId="{DE983478-49C8-49D2-853D-4F601284335B}"/>
          </ac:spMkLst>
        </pc:spChg>
        <pc:spChg chg="add del mod">
          <ac:chgData name="João Carvalho das Neves" userId="4b19cf25-9255-47c0-a067-37630ffa3887" providerId="ADAL" clId="{59D6CB5E-7663-49D6-AE9E-2AF92D6B680B}" dt="2020-11-08T23:27:52.600" v="17"/>
          <ac:spMkLst>
            <pc:docMk/>
            <pc:sldMk cId="3734547682" sldId="260"/>
            <ac:spMk id="6" creationId="{45F22C3E-D4BB-44E9-8E97-69DDD0820A61}"/>
          </ac:spMkLst>
        </pc:spChg>
        <pc:spChg chg="add del mod">
          <ac:chgData name="João Carvalho das Neves" userId="4b19cf25-9255-47c0-a067-37630ffa3887" providerId="ADAL" clId="{59D6CB5E-7663-49D6-AE9E-2AF92D6B680B}" dt="2020-11-08T23:27:57.553" v="19"/>
          <ac:spMkLst>
            <pc:docMk/>
            <pc:sldMk cId="3734547682" sldId="260"/>
            <ac:spMk id="7" creationId="{223221E5-7316-4530-9EFF-2970D72FB086}"/>
          </ac:spMkLst>
        </pc:spChg>
        <pc:spChg chg="add del mod">
          <ac:chgData name="João Carvalho das Neves" userId="4b19cf25-9255-47c0-a067-37630ffa3887" providerId="ADAL" clId="{59D6CB5E-7663-49D6-AE9E-2AF92D6B680B}" dt="2020-11-08T23:27:57.553" v="19"/>
          <ac:spMkLst>
            <pc:docMk/>
            <pc:sldMk cId="3734547682" sldId="260"/>
            <ac:spMk id="9" creationId="{6E2E8AFC-B73E-4C5E-A8A0-7A061D3CD2B6}"/>
          </ac:spMkLst>
        </pc:spChg>
        <pc:spChg chg="add del mod">
          <ac:chgData name="João Carvalho das Neves" userId="4b19cf25-9255-47c0-a067-37630ffa3887" providerId="ADAL" clId="{59D6CB5E-7663-49D6-AE9E-2AF92D6B680B}" dt="2020-11-08T23:27:57.553" v="19"/>
          <ac:spMkLst>
            <pc:docMk/>
            <pc:sldMk cId="3734547682" sldId="260"/>
            <ac:spMk id="10" creationId="{16F13013-7409-4A46-9F81-9EE3DE5CDFEB}"/>
          </ac:spMkLst>
        </pc:spChg>
        <pc:spChg chg="add del mod">
          <ac:chgData name="João Carvalho das Neves" userId="4b19cf25-9255-47c0-a067-37630ffa3887" providerId="ADAL" clId="{59D6CB5E-7663-49D6-AE9E-2AF92D6B680B}" dt="2020-11-08T23:27:57.553" v="19"/>
          <ac:spMkLst>
            <pc:docMk/>
            <pc:sldMk cId="3734547682" sldId="260"/>
            <ac:spMk id="11" creationId="{1BFC2857-C23A-46D3-9F82-D32A4A2F6850}"/>
          </ac:spMkLst>
        </pc:spChg>
        <pc:spChg chg="mod">
          <ac:chgData name="João Carvalho das Neves" userId="4b19cf25-9255-47c0-a067-37630ffa3887" providerId="ADAL" clId="{59D6CB5E-7663-49D6-AE9E-2AF92D6B680B}" dt="2020-11-08T23:28:45.555" v="32" actId="20577"/>
          <ac:spMkLst>
            <pc:docMk/>
            <pc:sldMk cId="3734547682" sldId="260"/>
            <ac:spMk id="6150" creationId="{00000000-0000-0000-0000-000000000000}"/>
          </ac:spMkLst>
        </pc:spChg>
      </pc:sldChg>
      <pc:sldChg chg="modSp">
        <pc:chgData name="João Carvalho das Neves" userId="4b19cf25-9255-47c0-a067-37630ffa3887" providerId="ADAL" clId="{59D6CB5E-7663-49D6-AE9E-2AF92D6B680B}" dt="2020-11-08T23:30:41.733" v="54" actId="20577"/>
        <pc:sldMkLst>
          <pc:docMk/>
          <pc:sldMk cId="3362223494" sldId="261"/>
        </pc:sldMkLst>
        <pc:spChg chg="mod">
          <ac:chgData name="João Carvalho das Neves" userId="4b19cf25-9255-47c0-a067-37630ffa3887" providerId="ADAL" clId="{59D6CB5E-7663-49D6-AE9E-2AF92D6B680B}" dt="2020-11-08T23:30:17.308" v="46" actId="115"/>
          <ac:spMkLst>
            <pc:docMk/>
            <pc:sldMk cId="3362223494" sldId="261"/>
            <ac:spMk id="9228" creationId="{00000000-0000-0000-0000-000000000000}"/>
          </ac:spMkLst>
        </pc:spChg>
        <pc:spChg chg="mod">
          <ac:chgData name="João Carvalho das Neves" userId="4b19cf25-9255-47c0-a067-37630ffa3887" providerId="ADAL" clId="{59D6CB5E-7663-49D6-AE9E-2AF92D6B680B}" dt="2020-11-08T23:30:41.733" v="54" actId="20577"/>
          <ac:spMkLst>
            <pc:docMk/>
            <pc:sldMk cId="3362223494" sldId="261"/>
            <ac:spMk id="9229" creationId="{00000000-0000-0000-0000-000000000000}"/>
          </ac:spMkLst>
        </pc:spChg>
      </pc:sldChg>
      <pc:sldChg chg="modNotes">
        <pc:chgData name="João Carvalho das Neves" userId="4b19cf25-9255-47c0-a067-37630ffa3887" providerId="ADAL" clId="{59D6CB5E-7663-49D6-AE9E-2AF92D6B680B}" dt="2020-11-09T00:23:19.487" v="56"/>
        <pc:sldMkLst>
          <pc:docMk/>
          <pc:sldMk cId="112113893" sldId="265"/>
        </pc:sldMkLst>
      </pc:sldChg>
      <pc:sldChg chg="modSp">
        <pc:chgData name="João Carvalho das Neves" userId="4b19cf25-9255-47c0-a067-37630ffa3887" providerId="ADAL" clId="{59D6CB5E-7663-49D6-AE9E-2AF92D6B680B}" dt="2020-11-08T23:30:57.116" v="55" actId="1076"/>
        <pc:sldMkLst>
          <pc:docMk/>
          <pc:sldMk cId="424267605" sldId="273"/>
        </pc:sldMkLst>
        <pc:graphicFrameChg chg="mod">
          <ac:chgData name="João Carvalho das Neves" userId="4b19cf25-9255-47c0-a067-37630ffa3887" providerId="ADAL" clId="{59D6CB5E-7663-49D6-AE9E-2AF92D6B680B}" dt="2020-11-08T23:30:57.116" v="55" actId="1076"/>
          <ac:graphicFrameMkLst>
            <pc:docMk/>
            <pc:sldMk cId="424267605" sldId="273"/>
            <ac:graphicFrameMk id="15" creationId="{00000000-0000-0000-0000-000000000000}"/>
          </ac:graphicFrameMkLst>
        </pc:graphicFrameChg>
      </pc:sldChg>
      <pc:sldMasterChg chg="modSp modSldLayout">
        <pc:chgData name="João Carvalho das Neves" userId="4b19cf25-9255-47c0-a067-37630ffa3887" providerId="ADAL" clId="{59D6CB5E-7663-49D6-AE9E-2AF92D6B680B}" dt="2020-11-08T23:27:22.040" v="11" actId="14100"/>
        <pc:sldMasterMkLst>
          <pc:docMk/>
          <pc:sldMasterMk cId="0" sldId="2147483648"/>
        </pc:sldMasterMkLst>
        <pc:spChg chg="mod">
          <ac:chgData name="João Carvalho das Neves" userId="4b19cf25-9255-47c0-a067-37630ffa3887" providerId="ADAL" clId="{59D6CB5E-7663-49D6-AE9E-2AF92D6B680B}" dt="2020-11-08T23:27:22.040" v="11" actId="14100"/>
          <ac:spMkLst>
            <pc:docMk/>
            <pc:sldMasterMk cId="0" sldId="2147483648"/>
            <ac:spMk id="5" creationId="{00000000-0000-0000-0000-000000000000}"/>
          </ac:spMkLst>
        </pc:spChg>
        <pc:sldLayoutChg chg="modSp">
          <pc:chgData name="João Carvalho das Neves" userId="4b19cf25-9255-47c0-a067-37630ffa3887" providerId="ADAL" clId="{59D6CB5E-7663-49D6-AE9E-2AF92D6B680B}" dt="2020-11-08T23:26:21.354" v="4" actId="1076"/>
          <pc:sldLayoutMkLst>
            <pc:docMk/>
            <pc:sldMasterMk cId="0" sldId="2147483648"/>
            <pc:sldLayoutMk cId="0" sldId="2147483649"/>
          </pc:sldLayoutMkLst>
          <pc:spChg chg="mod">
            <ac:chgData name="João Carvalho das Neves" userId="4b19cf25-9255-47c0-a067-37630ffa3887" providerId="ADAL" clId="{59D6CB5E-7663-49D6-AE9E-2AF92D6B680B}" dt="2020-11-08T23:26:21.354" v="4" actId="1076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João Carvalho das Neves" userId="4b19cf25-9255-47c0-a067-37630ffa3887" providerId="ADAL" clId="{59D6CB5E-7663-49D6-AE9E-2AF92D6B680B}" dt="2020-11-08T23:26:12.711" v="2" actId="1410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</pc:sldLayoutChg>
        <pc:sldLayoutChg chg="modSp">
          <pc:chgData name="João Carvalho das Neves" userId="4b19cf25-9255-47c0-a067-37630ffa3887" providerId="ADAL" clId="{59D6CB5E-7663-49D6-AE9E-2AF92D6B680B}" dt="2020-11-08T23:27:01.365" v="9" actId="1076"/>
          <pc:sldLayoutMkLst>
            <pc:docMk/>
            <pc:sldMasterMk cId="0" sldId="2147483648"/>
            <pc:sldLayoutMk cId="0" sldId="2147483650"/>
          </pc:sldLayoutMkLst>
          <pc:spChg chg="mod">
            <ac:chgData name="João Carvalho das Neves" userId="4b19cf25-9255-47c0-a067-37630ffa3887" providerId="ADAL" clId="{59D6CB5E-7663-49D6-AE9E-2AF92D6B680B}" dt="2020-11-08T23:27:01.365" v="9" actId="1076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NPV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Upside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¥387 897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0A-4C32-94E3-6CD162E184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13,27%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0A-4C32-94E3-6CD162E184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¥303 675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0A-4C32-94E3-6CD162E184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1 128 155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0A-4C32-94E3-6CD162E184B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0A-4C32-94E3-6CD162E184B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¥15 829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0A-4C32-94E3-6CD162E184B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0A-4C32-94E3-6CD162E184B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¥3 037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0A-4C32-94E3-6CD162E18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'Tornado Chart'!$B$44:$B$51</c:f>
              <c:strCache>
                <c:ptCount val="8"/>
                <c:pt idx="0">
                  <c:v>Price</c:v>
                </c:pt>
                <c:pt idx="1">
                  <c:v>Market_Share</c:v>
                </c:pt>
                <c:pt idx="2">
                  <c:v>Variable_Unit_Cost</c:v>
                </c:pt>
                <c:pt idx="3">
                  <c:v>Market_Size</c:v>
                </c:pt>
                <c:pt idx="4">
                  <c:v>Life_Span</c:v>
                </c:pt>
                <c:pt idx="5">
                  <c:v>Investment</c:v>
                </c:pt>
                <c:pt idx="6">
                  <c:v>Income_Taxes</c:v>
                </c:pt>
                <c:pt idx="7">
                  <c:v>Fixed_Expenses</c:v>
                </c:pt>
              </c:strCache>
            </c:strRef>
          </c:cat>
          <c:val>
            <c:numRef>
              <c:f>'Tornado Chart'!$D$44:$D$51</c:f>
              <c:numCache>
                <c:formatCode>"¥"#\ ##0;\-"¥"#\ ##0</c:formatCode>
                <c:ptCount val="8"/>
                <c:pt idx="0">
                  <c:v>13025.683954788612</c:v>
                </c:pt>
                <c:pt idx="1">
                  <c:v>13882.196088484576</c:v>
                </c:pt>
                <c:pt idx="2">
                  <c:v>5210.534747699432</c:v>
                </c:pt>
                <c:pt idx="3">
                  <c:v>12065.103245772691</c:v>
                </c:pt>
                <c:pt idx="4">
                  <c:v>9174.0019482295866</c:v>
                </c:pt>
                <c:pt idx="5">
                  <c:v>7858.9651534587738</c:v>
                </c:pt>
                <c:pt idx="6">
                  <c:v>8107.0179904470097</c:v>
                </c:pt>
                <c:pt idx="7">
                  <c:v>8150.5450864523336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A-4C32-94E3-6CD162E184B1}"/>
            </c:ext>
          </c:extLst>
        </c:ser>
        <c:ser>
          <c:idx val="1"/>
          <c:order val="1"/>
          <c:tx>
            <c:v>Downside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¥362 274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0A-4C32-94E3-6CD162E184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9,77%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0A-4C32-94E3-6CD162E184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¥280 954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0A-4C32-94E3-6CD162E184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871 845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0A-4C32-94E3-6CD162E184B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0A-4C32-94E3-6CD162E184B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¥14 171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0A-4C32-94E3-6CD162E184B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0A-4C32-94E3-6CD162E184B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¥2 810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70A-4C32-94E3-6CD162E18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'Tornado Chart'!$C$44:$C$51</c:f>
              <c:numCache>
                <c:formatCode>"¥"#\ ##0;\-"¥"#\ ##0</c:formatCode>
                <c:ptCount val="8"/>
                <c:pt idx="0">
                  <c:v>4010.0444200310958</c:v>
                </c:pt>
                <c:pt idx="1">
                  <c:v>5003.5838429458054</c:v>
                </c:pt>
                <c:pt idx="2">
                  <c:v>13205.283488942187</c:v>
                </c:pt>
                <c:pt idx="3">
                  <c:v>4816.6140632889401</c:v>
                </c:pt>
                <c:pt idx="4">
                  <c:v>7645.191201833466</c:v>
                </c:pt>
                <c:pt idx="5">
                  <c:v>9022.7521556028933</c:v>
                </c:pt>
                <c:pt idx="6">
                  <c:v>8981.0241958452934</c:v>
                </c:pt>
                <c:pt idx="7">
                  <c:v>8869.0439428837053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70A-4C32-94E3-6CD162E18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106676224"/>
        <c:axId val="106677760"/>
      </c:barChart>
      <c:catAx>
        <c:axId val="106676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06677760"/>
        <c:crossesAt val="8440.8586545308353"/>
        <c:auto val="1"/>
        <c:lblAlgn val="ctr"/>
        <c:lblOffset val="100"/>
        <c:noMultiLvlLbl val="0"/>
      </c:catAx>
      <c:valAx>
        <c:axId val="106677760"/>
        <c:scaling>
          <c:orientation val="minMax"/>
          <c:max val="20000.00000000001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¥&quot;#\ ##0;\-&quot;¥&quot;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06676224"/>
        <c:crosses val="autoZero"/>
        <c:crossBetween val="between"/>
        <c:majorUnit val="5000.0000000000036"/>
      </c:valAx>
      <c:spPr>
        <a:noFill/>
        <a:ln>
          <a:solidFill>
            <a:schemeClr val="accent3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850" cy="500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7180"/>
            <a:ext cx="2974850" cy="500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011" y="9497180"/>
            <a:ext cx="2974850" cy="500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85563-C18E-49CF-9A52-1F11726F1A5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4103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64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64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1573"/>
            <a:ext cx="5491480" cy="393674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4552" cy="50163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6436"/>
            <a:ext cx="2974552" cy="50163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C4170B-2491-4944-8814-96F39EA6848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589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4170B-2491-4944-8814-96F39EA6848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577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CAE5F-476D-4A36-B840-87346DF7B1A1}" type="slidenum">
              <a:rPr lang="pt-BR" altLang="pt-PT"/>
              <a:pPr/>
              <a:t>14</a:t>
            </a:fld>
            <a:endParaRPr lang="pt-BR" altLang="pt-P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63" y="873125"/>
            <a:ext cx="7446963" cy="4189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027" y="5321893"/>
            <a:ext cx="5211821" cy="505979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968" tIns="50984" rIns="101968" bIns="50984"/>
          <a:lstStyle/>
          <a:p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07743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Opportunity cost of capital</a:t>
            </a:r>
          </a:p>
          <a:p>
            <a:pPr marL="228600" indent="-228600">
              <a:buAutoNum type="arabicPeriod"/>
            </a:pPr>
            <a:r>
              <a:rPr lang="en-US" dirty="0"/>
              <a:t>Timing of cash 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4170B-2491-4944-8814-96F39EA6848A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347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0899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04706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5669" y="6486802"/>
            <a:ext cx="2154142" cy="274320"/>
          </a:xfrm>
        </p:spPr>
        <p:txBody>
          <a:bodyPr/>
          <a:lstStyle>
            <a:lvl1pPr algn="l">
              <a:defRPr/>
            </a:lvl1pPr>
          </a:lstStyle>
          <a:p>
            <a:fld id="{88A2DC1D-FC6F-478A-A632-5AEA0F488097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45" y="6470704"/>
            <a:ext cx="973666" cy="306517"/>
          </a:xfrm>
        </p:spPr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tipo_IS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7000" y="180777"/>
            <a:ext cx="2195740" cy="976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926C-774D-4D4C-BB66-3277540D6611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98B-89E4-439E-A82B-3EDF035C0DFB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41745"/>
            <a:ext cx="9720072" cy="107141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34836"/>
            <a:ext cx="9720071" cy="46745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539B-0A56-4BE0-A1A2-5EACFAC1EC34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10744"/>
            <a:ext cx="1024128" cy="228769"/>
          </a:xfrm>
        </p:spPr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A541-BA11-4614-8D90-800521EDE8F1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5E6-58D8-48DF-AC2B-9B6845456D20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243471"/>
            <a:ext cx="9720072" cy="77252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016000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1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1804152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1016000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1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1804152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EC5A-5EAB-4B8A-BC6D-CD52DE5696BB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5" y="160343"/>
            <a:ext cx="9720072" cy="149961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940A-66F9-4D30-A607-CE067005456B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3C73-5BBA-4D07-B60A-10445B050BAB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99FB-A8C7-4894-A03C-2CEC2815895F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9E7D-BBD8-4986-8872-AEB2F0B21F13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57E9CE6-5F04-4589-A86F-CB2A6B47069C}" type="datetime1">
              <a:rPr lang="en-US" smtClean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396" y="6470704"/>
            <a:ext cx="94173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/>
              <a:t>Capital Budgeting Risk Analysis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/>
              <a:t>João Carvalho das Neves</a:t>
            </a:r>
          </a:p>
          <a:p>
            <a:r>
              <a:rPr lang="pt-PT"/>
              <a:t>Professor, Leadership &amp; Finance </a:t>
            </a:r>
          </a:p>
          <a:p>
            <a:r>
              <a:rPr lang="pt-PT"/>
              <a:t>ISEG Universidade de Lisboa</a:t>
            </a:r>
          </a:p>
          <a:p>
            <a:r>
              <a:rPr lang="pt-PT"/>
              <a:t>jcneves@iseg.ulisboa.pt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95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sensitivity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Forces managers to identify the underlying risk drivers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Indicates where additional information is most useful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Helps to expose confuse or inappropriate forecasts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It always give some ambiguous results. What does optimistic and pessimistic means?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underlying input variables are likely to be interrelated. Example: market share penetration and unit price, or unit price and unit cost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as a consequence you cannot push one-at-a-time sensitivity analysis too far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5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Analysis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input variables are interrelated it may help to consider some alternative plausible scenarios, such as rise or decline in oil prices, improve versus deterioration of purchasing power, etc.</a:t>
            </a:r>
          </a:p>
          <a:p>
            <a:r>
              <a:rPr lang="en-US" dirty="0"/>
              <a:t>It allows to look at different but consistent combinations of variables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0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 dirty="0"/>
              <a:t>SCENARIO ANALYSIS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pt-PT" dirty="0"/>
              <a:t>Scenarios can be based in most varied factors such as:</a:t>
            </a:r>
          </a:p>
          <a:p>
            <a:pPr lvl="1">
              <a:lnSpc>
                <a:spcPct val="90000"/>
              </a:lnSpc>
            </a:pPr>
            <a:r>
              <a:rPr lang="en-US" altLang="pt-PT" dirty="0"/>
              <a:t>Macro-economics (inflation, GDP growth, unemployment, etc.)</a:t>
            </a:r>
          </a:p>
          <a:p>
            <a:pPr lvl="1">
              <a:lnSpc>
                <a:spcPct val="90000"/>
              </a:lnSpc>
            </a:pPr>
            <a:r>
              <a:rPr lang="en-US" altLang="pt-PT" dirty="0"/>
              <a:t>Political (change of government, no change in government policy, etc.)</a:t>
            </a:r>
          </a:p>
          <a:p>
            <a:pPr lvl="1">
              <a:lnSpc>
                <a:spcPct val="90000"/>
              </a:lnSpc>
            </a:pPr>
            <a:r>
              <a:rPr lang="en-US" altLang="pt-PT" dirty="0"/>
              <a:t>Industry based (level of competition, innovation, etc.)</a:t>
            </a:r>
          </a:p>
          <a:p>
            <a:pPr lvl="1">
              <a:lnSpc>
                <a:spcPct val="90000"/>
              </a:lnSpc>
            </a:pPr>
            <a:r>
              <a:rPr lang="en-US" altLang="pt-PT" dirty="0"/>
              <a:t>Company (growth, sales gross margin, restructuring costs and savings, etc.)</a:t>
            </a:r>
          </a:p>
          <a:p>
            <a:pPr>
              <a:lnSpc>
                <a:spcPct val="90000"/>
              </a:lnSpc>
            </a:pPr>
            <a:r>
              <a:rPr lang="en-US" altLang="pt-PT" dirty="0"/>
              <a:t>See </a:t>
            </a:r>
            <a:r>
              <a:rPr lang="en-US" altLang="pt-PT" b="1" dirty="0"/>
              <a:t>Tools/Scenarios</a:t>
            </a:r>
            <a:r>
              <a:rPr lang="en-US" altLang="pt-PT" dirty="0"/>
              <a:t> in EXCEL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3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Analysis – </a:t>
            </a:r>
            <a:r>
              <a:rPr lang="en-US" dirty="0" err="1"/>
              <a:t>otobai</a:t>
            </a:r>
            <a:r>
              <a:rPr lang="en-US" dirty="0"/>
              <a:t> in excel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344286"/>
              </p:ext>
            </p:extLst>
          </p:nvPr>
        </p:nvGraphicFramePr>
        <p:xfrm>
          <a:off x="2424870" y="1283854"/>
          <a:ext cx="7493048" cy="420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5321473" imgH="2984617" progId="Excel.Sheet.8">
                  <p:embed/>
                </p:oleObj>
              </mc:Choice>
              <mc:Fallback>
                <p:oleObj name="Worksheet" r:id="rId3" imgW="5321473" imgH="2984617" progId="Excel.Sheet.8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4870" y="1283854"/>
                        <a:ext cx="7493048" cy="420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20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 dirty="0"/>
              <a:t>Development of scenarios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PT" dirty="0"/>
              <a:t>1) Selection of critical variables</a:t>
            </a:r>
          </a:p>
          <a:p>
            <a:r>
              <a:rPr lang="en-US" altLang="pt-PT" dirty="0"/>
              <a:t>2) Selection of values for the variables in each scenario </a:t>
            </a:r>
          </a:p>
          <a:p>
            <a:r>
              <a:rPr lang="en-US" altLang="pt-PT" dirty="0"/>
              <a:t>3) Calculation of PV for each scenario</a:t>
            </a:r>
          </a:p>
          <a:p>
            <a:r>
              <a:rPr lang="en-US" altLang="pt-PT" dirty="0"/>
              <a:t>4) Analysis of value in each scenario</a:t>
            </a:r>
          </a:p>
          <a:p>
            <a:r>
              <a:rPr lang="en-US" altLang="pt-PT" dirty="0"/>
              <a:t>5) Decide on the asset valuation (or equity valuation) given the value of each scenario. You may attribute probabilities to each scenario and obtain a weighted valuation</a:t>
            </a:r>
          </a:p>
          <a:p>
            <a:endParaRPr lang="en-US" altLang="pt-PT" dirty="0"/>
          </a:p>
          <a:p>
            <a:endParaRPr lang="en-US" altLang="pt-PT" dirty="0"/>
          </a:p>
          <a:p>
            <a:endParaRPr lang="en-US" altLang="pt-P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 dirty="0"/>
              <a:t>Scenario analysis limitations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PT" dirty="0"/>
              <a:t>Scenarios are discrete - Optimistic, Most probable, Pessimistic</a:t>
            </a:r>
          </a:p>
          <a:p>
            <a:r>
              <a:rPr lang="en-US" altLang="pt-PT" dirty="0"/>
              <a:t>Complexity of analysis grows very quickly with the increase of critical variables (e.g.: 15 variables x 3 scenarios =&gt; 45 Expected values)</a:t>
            </a:r>
          </a:p>
          <a:p>
            <a:r>
              <a:rPr lang="en-US" altLang="pt-PT" dirty="0"/>
              <a:t>There is no optimal recommendation on how to use the results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9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 dirty="0"/>
              <a:t>NPV break-even vs. Accounting Break-even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2717" y="1850159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Units:</a:t>
            </a:r>
            <a:r>
              <a:rPr lang="en-GB" dirty="0"/>
              <a:t>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85 098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4055" y="1290627"/>
            <a:ext cx="749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PT" sz="2000" dirty="0"/>
              <a:t>Use </a:t>
            </a:r>
            <a:r>
              <a:rPr lang="en-US" altLang="pt-PT" sz="2000" b="1" dirty="0"/>
              <a:t>Goal Seek </a:t>
            </a:r>
            <a:r>
              <a:rPr lang="en-US" altLang="pt-PT" sz="2000" dirty="0"/>
              <a:t>in EXCEL searching NPV = 0 changing the cell of volume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055" y="2790243"/>
            <a:ext cx="4024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Calculation of accounting break even: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3884" y="3546477"/>
                <a:ext cx="3419206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BEP</m:t>
                      </m:r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trike="dblStrike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4.500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PT" b="0" i="1" strike="dblStrike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75.000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=60.000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84" y="3546477"/>
                <a:ext cx="3419206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46909" y="4821382"/>
            <a:ext cx="532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the accounting and NPV break even are different?</a:t>
            </a:r>
          </a:p>
        </p:txBody>
      </p:sp>
    </p:spTree>
    <p:extLst>
      <p:ext uri="{BB962C8B-B14F-4D97-AF65-F5344CB8AC3E}">
        <p14:creationId xmlns:p14="http://schemas.microsoft.com/office/powerpoint/2010/main" val="15290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4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Monte </a:t>
            </a:r>
            <a:r>
              <a:rPr lang="en-GB" altLang="pt-PT" dirty="0"/>
              <a:t>Carlo simulation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84963" y="193198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 altLang="pt-PT" sz="1600">
              <a:latin typeface="Times New Roman" panose="02020603050405020304" pitchFamily="18" charset="0"/>
            </a:endParaRPr>
          </a:p>
        </p:txBody>
      </p:sp>
      <p:sp>
        <p:nvSpPr>
          <p:cNvPr id="23556" name="Arc 4"/>
          <p:cNvSpPr>
            <a:spLocks/>
          </p:cNvSpPr>
          <p:nvPr/>
        </p:nvSpPr>
        <p:spPr bwMode="auto">
          <a:xfrm rot="12767256" flipV="1">
            <a:off x="5900738" y="2051051"/>
            <a:ext cx="627062" cy="263525"/>
          </a:xfrm>
          <a:custGeom>
            <a:avLst/>
            <a:gdLst>
              <a:gd name="G0" fmla="+- 7097 0 0"/>
              <a:gd name="G1" fmla="+- 21600 0 0"/>
              <a:gd name="G2" fmla="+- 21600 0 0"/>
              <a:gd name="T0" fmla="*/ 0 w 28328"/>
              <a:gd name="T1" fmla="*/ 1199 h 21600"/>
              <a:gd name="T2" fmla="*/ 28328 w 28328"/>
              <a:gd name="T3" fmla="*/ 17622 h 21600"/>
              <a:gd name="T4" fmla="*/ 7097 w 2832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28" h="21600" fill="none" extrusionOk="0">
                <a:moveTo>
                  <a:pt x="0" y="1199"/>
                </a:moveTo>
                <a:cubicBezTo>
                  <a:pt x="2281" y="405"/>
                  <a:pt x="4680" y="0"/>
                  <a:pt x="7097" y="0"/>
                </a:cubicBezTo>
                <a:cubicBezTo>
                  <a:pt x="17492" y="0"/>
                  <a:pt x="26413" y="7404"/>
                  <a:pt x="28327" y="17622"/>
                </a:cubicBezTo>
              </a:path>
              <a:path w="28328" h="21600" stroke="0" extrusionOk="0">
                <a:moveTo>
                  <a:pt x="0" y="1199"/>
                </a:moveTo>
                <a:cubicBezTo>
                  <a:pt x="2281" y="405"/>
                  <a:pt x="4680" y="0"/>
                  <a:pt x="7097" y="0"/>
                </a:cubicBezTo>
                <a:cubicBezTo>
                  <a:pt x="17492" y="0"/>
                  <a:pt x="26413" y="7404"/>
                  <a:pt x="28327" y="17622"/>
                </a:cubicBezTo>
                <a:lnTo>
                  <a:pt x="7097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689600" y="1885950"/>
            <a:ext cx="1016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994400" y="1885951"/>
            <a:ext cx="471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pt-PT" sz="1000">
                <a:latin typeface="Times New Roman" panose="02020603050405020304" pitchFamily="18" charset="0"/>
              </a:rPr>
              <a:t>EV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197600" y="21145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892800" y="228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5791200" y="22288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6604000" y="22288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5689600" y="194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9301163" y="22558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PT" altLang="pt-PT" sz="1600">
              <a:latin typeface="Times New Roman" panose="02020603050405020304" pitchFamily="18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8305800" y="2209800"/>
            <a:ext cx="1016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509000" y="2152651"/>
            <a:ext cx="471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pt-PT" sz="1000">
                <a:latin typeface="Times New Roman" panose="02020603050405020304" pitchFamily="18" charset="0"/>
              </a:rPr>
              <a:t>EV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813800" y="226695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509000" y="2609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8407400" y="255270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V="1">
            <a:off x="9220200" y="255270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8305800" y="2266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8407400" y="2289176"/>
            <a:ext cx="787400" cy="320675"/>
          </a:xfrm>
          <a:custGeom>
            <a:avLst/>
            <a:gdLst>
              <a:gd name="T0" fmla="*/ 0 w 336"/>
              <a:gd name="T1" fmla="*/ 234 h 252"/>
              <a:gd name="T2" fmla="*/ 156 w 336"/>
              <a:gd name="T3" fmla="*/ 0 h 252"/>
              <a:gd name="T4" fmla="*/ 186 w 336"/>
              <a:gd name="T5" fmla="*/ 6 h 252"/>
              <a:gd name="T6" fmla="*/ 222 w 336"/>
              <a:gd name="T7" fmla="*/ 78 h 252"/>
              <a:gd name="T8" fmla="*/ 258 w 336"/>
              <a:gd name="T9" fmla="*/ 186 h 252"/>
              <a:gd name="T10" fmla="*/ 336 w 336"/>
              <a:gd name="T11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" h="252">
                <a:moveTo>
                  <a:pt x="0" y="234"/>
                </a:moveTo>
                <a:cubicBezTo>
                  <a:pt x="70" y="187"/>
                  <a:pt x="62" y="31"/>
                  <a:pt x="156" y="0"/>
                </a:cubicBezTo>
                <a:cubicBezTo>
                  <a:pt x="166" y="2"/>
                  <a:pt x="178" y="0"/>
                  <a:pt x="186" y="6"/>
                </a:cubicBezTo>
                <a:cubicBezTo>
                  <a:pt x="207" y="22"/>
                  <a:pt x="214" y="55"/>
                  <a:pt x="222" y="78"/>
                </a:cubicBezTo>
                <a:cubicBezTo>
                  <a:pt x="234" y="114"/>
                  <a:pt x="246" y="150"/>
                  <a:pt x="258" y="186"/>
                </a:cubicBezTo>
                <a:cubicBezTo>
                  <a:pt x="270" y="222"/>
                  <a:pt x="294" y="252"/>
                  <a:pt x="336" y="252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5892800" y="2838450"/>
            <a:ext cx="762000" cy="146050"/>
          </a:xfrm>
          <a:custGeom>
            <a:avLst/>
            <a:gdLst>
              <a:gd name="T0" fmla="*/ 0 w 360"/>
              <a:gd name="T1" fmla="*/ 96 h 122"/>
              <a:gd name="T2" fmla="*/ 48 w 360"/>
              <a:gd name="T3" fmla="*/ 60 h 122"/>
              <a:gd name="T4" fmla="*/ 96 w 360"/>
              <a:gd name="T5" fmla="*/ 12 h 122"/>
              <a:gd name="T6" fmla="*/ 132 w 360"/>
              <a:gd name="T7" fmla="*/ 0 h 122"/>
              <a:gd name="T8" fmla="*/ 180 w 360"/>
              <a:gd name="T9" fmla="*/ 12 h 122"/>
              <a:gd name="T10" fmla="*/ 210 w 360"/>
              <a:gd name="T11" fmla="*/ 36 h 122"/>
              <a:gd name="T12" fmla="*/ 330 w 360"/>
              <a:gd name="T13" fmla="*/ 108 h 122"/>
              <a:gd name="T14" fmla="*/ 360 w 360"/>
              <a:gd name="T15" fmla="*/ 12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0" h="122">
                <a:moveTo>
                  <a:pt x="0" y="96"/>
                </a:moveTo>
                <a:cubicBezTo>
                  <a:pt x="14" y="75"/>
                  <a:pt x="24" y="68"/>
                  <a:pt x="48" y="60"/>
                </a:cubicBezTo>
                <a:cubicBezTo>
                  <a:pt x="59" y="44"/>
                  <a:pt x="79" y="21"/>
                  <a:pt x="96" y="12"/>
                </a:cubicBezTo>
                <a:cubicBezTo>
                  <a:pt x="107" y="6"/>
                  <a:pt x="132" y="0"/>
                  <a:pt x="132" y="0"/>
                </a:cubicBezTo>
                <a:cubicBezTo>
                  <a:pt x="133" y="0"/>
                  <a:pt x="174" y="7"/>
                  <a:pt x="180" y="12"/>
                </a:cubicBezTo>
                <a:cubicBezTo>
                  <a:pt x="219" y="43"/>
                  <a:pt x="165" y="21"/>
                  <a:pt x="210" y="36"/>
                </a:cubicBezTo>
                <a:cubicBezTo>
                  <a:pt x="252" y="99"/>
                  <a:pt x="282" y="76"/>
                  <a:pt x="330" y="108"/>
                </a:cubicBezTo>
                <a:cubicBezTo>
                  <a:pt x="351" y="122"/>
                  <a:pt x="341" y="120"/>
                  <a:pt x="360" y="12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8458200" y="3217864"/>
            <a:ext cx="736600" cy="115887"/>
          </a:xfrm>
          <a:custGeom>
            <a:avLst/>
            <a:gdLst>
              <a:gd name="T0" fmla="*/ 0 w 348"/>
              <a:gd name="T1" fmla="*/ 49 h 97"/>
              <a:gd name="T2" fmla="*/ 90 w 348"/>
              <a:gd name="T3" fmla="*/ 13 h 97"/>
              <a:gd name="T4" fmla="*/ 126 w 348"/>
              <a:gd name="T5" fmla="*/ 1 h 97"/>
              <a:gd name="T6" fmla="*/ 210 w 348"/>
              <a:gd name="T7" fmla="*/ 7 h 97"/>
              <a:gd name="T8" fmla="*/ 222 w 348"/>
              <a:gd name="T9" fmla="*/ 25 h 97"/>
              <a:gd name="T10" fmla="*/ 276 w 348"/>
              <a:gd name="T11" fmla="*/ 61 h 97"/>
              <a:gd name="T12" fmla="*/ 312 w 348"/>
              <a:gd name="T13" fmla="*/ 85 h 97"/>
              <a:gd name="T14" fmla="*/ 348 w 348"/>
              <a:gd name="T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97">
                <a:moveTo>
                  <a:pt x="0" y="49"/>
                </a:moveTo>
                <a:cubicBezTo>
                  <a:pt x="27" y="31"/>
                  <a:pt x="59" y="23"/>
                  <a:pt x="90" y="13"/>
                </a:cubicBezTo>
                <a:cubicBezTo>
                  <a:pt x="102" y="9"/>
                  <a:pt x="126" y="1"/>
                  <a:pt x="126" y="1"/>
                </a:cubicBezTo>
                <a:cubicBezTo>
                  <a:pt x="154" y="3"/>
                  <a:pt x="183" y="0"/>
                  <a:pt x="210" y="7"/>
                </a:cubicBezTo>
                <a:cubicBezTo>
                  <a:pt x="217" y="9"/>
                  <a:pt x="217" y="20"/>
                  <a:pt x="222" y="25"/>
                </a:cubicBezTo>
                <a:cubicBezTo>
                  <a:pt x="238" y="39"/>
                  <a:pt x="258" y="49"/>
                  <a:pt x="276" y="61"/>
                </a:cubicBezTo>
                <a:cubicBezTo>
                  <a:pt x="288" y="69"/>
                  <a:pt x="298" y="80"/>
                  <a:pt x="312" y="85"/>
                </a:cubicBezTo>
                <a:cubicBezTo>
                  <a:pt x="324" y="89"/>
                  <a:pt x="348" y="97"/>
                  <a:pt x="348" y="97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5" name="Freeform 23"/>
          <p:cNvSpPr>
            <a:spLocks/>
          </p:cNvSpPr>
          <p:nvPr/>
        </p:nvSpPr>
        <p:spPr bwMode="auto">
          <a:xfrm>
            <a:off x="5905500" y="3548064"/>
            <a:ext cx="711200" cy="128587"/>
          </a:xfrm>
          <a:custGeom>
            <a:avLst/>
            <a:gdLst>
              <a:gd name="T0" fmla="*/ 0 w 336"/>
              <a:gd name="T1" fmla="*/ 54 h 108"/>
              <a:gd name="T2" fmla="*/ 102 w 336"/>
              <a:gd name="T3" fmla="*/ 18 h 108"/>
              <a:gd name="T4" fmla="*/ 138 w 336"/>
              <a:gd name="T5" fmla="*/ 6 h 108"/>
              <a:gd name="T6" fmla="*/ 156 w 336"/>
              <a:gd name="T7" fmla="*/ 0 h 108"/>
              <a:gd name="T8" fmla="*/ 234 w 336"/>
              <a:gd name="T9" fmla="*/ 6 h 108"/>
              <a:gd name="T10" fmla="*/ 282 w 336"/>
              <a:gd name="T11" fmla="*/ 54 h 108"/>
              <a:gd name="T12" fmla="*/ 336 w 336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108">
                <a:moveTo>
                  <a:pt x="0" y="54"/>
                </a:moveTo>
                <a:cubicBezTo>
                  <a:pt x="38" y="46"/>
                  <a:pt x="65" y="30"/>
                  <a:pt x="102" y="18"/>
                </a:cubicBezTo>
                <a:cubicBezTo>
                  <a:pt x="114" y="14"/>
                  <a:pt x="126" y="10"/>
                  <a:pt x="138" y="6"/>
                </a:cubicBezTo>
                <a:cubicBezTo>
                  <a:pt x="144" y="4"/>
                  <a:pt x="156" y="0"/>
                  <a:pt x="156" y="0"/>
                </a:cubicBezTo>
                <a:cubicBezTo>
                  <a:pt x="182" y="2"/>
                  <a:pt x="209" y="0"/>
                  <a:pt x="234" y="6"/>
                </a:cubicBezTo>
                <a:cubicBezTo>
                  <a:pt x="249" y="10"/>
                  <a:pt x="268" y="45"/>
                  <a:pt x="282" y="54"/>
                </a:cubicBezTo>
                <a:cubicBezTo>
                  <a:pt x="291" y="82"/>
                  <a:pt x="316" y="88"/>
                  <a:pt x="336" y="10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6" name="Freeform 24"/>
          <p:cNvSpPr>
            <a:spLocks/>
          </p:cNvSpPr>
          <p:nvPr/>
        </p:nvSpPr>
        <p:spPr bwMode="auto">
          <a:xfrm>
            <a:off x="8445500" y="4005263"/>
            <a:ext cx="723900" cy="214312"/>
          </a:xfrm>
          <a:custGeom>
            <a:avLst/>
            <a:gdLst>
              <a:gd name="T0" fmla="*/ 0 w 342"/>
              <a:gd name="T1" fmla="*/ 168 h 180"/>
              <a:gd name="T2" fmla="*/ 48 w 342"/>
              <a:gd name="T3" fmla="*/ 132 h 180"/>
              <a:gd name="T4" fmla="*/ 66 w 342"/>
              <a:gd name="T5" fmla="*/ 96 h 180"/>
              <a:gd name="T6" fmla="*/ 114 w 342"/>
              <a:gd name="T7" fmla="*/ 42 h 180"/>
              <a:gd name="T8" fmla="*/ 126 w 342"/>
              <a:gd name="T9" fmla="*/ 24 h 180"/>
              <a:gd name="T10" fmla="*/ 180 w 342"/>
              <a:gd name="T11" fmla="*/ 6 h 180"/>
              <a:gd name="T12" fmla="*/ 198 w 342"/>
              <a:gd name="T13" fmla="*/ 0 h 180"/>
              <a:gd name="T14" fmla="*/ 294 w 342"/>
              <a:gd name="T15" fmla="*/ 126 h 180"/>
              <a:gd name="T16" fmla="*/ 342 w 342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2" h="180">
                <a:moveTo>
                  <a:pt x="0" y="168"/>
                </a:moveTo>
                <a:cubicBezTo>
                  <a:pt x="23" y="160"/>
                  <a:pt x="28" y="145"/>
                  <a:pt x="48" y="132"/>
                </a:cubicBezTo>
                <a:cubicBezTo>
                  <a:pt x="55" y="121"/>
                  <a:pt x="59" y="107"/>
                  <a:pt x="66" y="96"/>
                </a:cubicBezTo>
                <a:cubicBezTo>
                  <a:pt x="79" y="77"/>
                  <a:pt x="99" y="60"/>
                  <a:pt x="114" y="42"/>
                </a:cubicBezTo>
                <a:cubicBezTo>
                  <a:pt x="119" y="36"/>
                  <a:pt x="120" y="28"/>
                  <a:pt x="126" y="24"/>
                </a:cubicBezTo>
                <a:cubicBezTo>
                  <a:pt x="142" y="14"/>
                  <a:pt x="162" y="12"/>
                  <a:pt x="180" y="6"/>
                </a:cubicBezTo>
                <a:cubicBezTo>
                  <a:pt x="186" y="4"/>
                  <a:pt x="198" y="0"/>
                  <a:pt x="198" y="0"/>
                </a:cubicBezTo>
                <a:cubicBezTo>
                  <a:pt x="260" y="15"/>
                  <a:pt x="267" y="77"/>
                  <a:pt x="294" y="126"/>
                </a:cubicBezTo>
                <a:cubicBezTo>
                  <a:pt x="316" y="165"/>
                  <a:pt x="317" y="155"/>
                  <a:pt x="342" y="18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5918200" y="4476750"/>
            <a:ext cx="762000" cy="122238"/>
          </a:xfrm>
          <a:custGeom>
            <a:avLst/>
            <a:gdLst>
              <a:gd name="T0" fmla="*/ 0 w 360"/>
              <a:gd name="T1" fmla="*/ 60 h 102"/>
              <a:gd name="T2" fmla="*/ 90 w 360"/>
              <a:gd name="T3" fmla="*/ 12 h 102"/>
              <a:gd name="T4" fmla="*/ 126 w 360"/>
              <a:gd name="T5" fmla="*/ 0 h 102"/>
              <a:gd name="T6" fmla="*/ 264 w 360"/>
              <a:gd name="T7" fmla="*/ 60 h 102"/>
              <a:gd name="T8" fmla="*/ 360 w 36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102">
                <a:moveTo>
                  <a:pt x="0" y="60"/>
                </a:moveTo>
                <a:cubicBezTo>
                  <a:pt x="35" y="36"/>
                  <a:pt x="51" y="25"/>
                  <a:pt x="90" y="12"/>
                </a:cubicBezTo>
                <a:cubicBezTo>
                  <a:pt x="102" y="8"/>
                  <a:pt x="126" y="0"/>
                  <a:pt x="126" y="0"/>
                </a:cubicBezTo>
                <a:cubicBezTo>
                  <a:pt x="178" y="10"/>
                  <a:pt x="217" y="39"/>
                  <a:pt x="264" y="60"/>
                </a:cubicBezTo>
                <a:cubicBezTo>
                  <a:pt x="293" y="73"/>
                  <a:pt x="336" y="78"/>
                  <a:pt x="360" y="10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5816600" y="5256214"/>
            <a:ext cx="800100" cy="149225"/>
          </a:xfrm>
          <a:custGeom>
            <a:avLst/>
            <a:gdLst>
              <a:gd name="T0" fmla="*/ 0 w 378"/>
              <a:gd name="T1" fmla="*/ 108 h 126"/>
              <a:gd name="T2" fmla="*/ 42 w 378"/>
              <a:gd name="T3" fmla="*/ 66 h 126"/>
              <a:gd name="T4" fmla="*/ 90 w 378"/>
              <a:gd name="T5" fmla="*/ 24 h 126"/>
              <a:gd name="T6" fmla="*/ 126 w 378"/>
              <a:gd name="T7" fmla="*/ 0 h 126"/>
              <a:gd name="T8" fmla="*/ 198 w 378"/>
              <a:gd name="T9" fmla="*/ 6 h 126"/>
              <a:gd name="T10" fmla="*/ 288 w 378"/>
              <a:gd name="T11" fmla="*/ 72 h 126"/>
              <a:gd name="T12" fmla="*/ 378 w 378"/>
              <a:gd name="T1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8" h="126">
                <a:moveTo>
                  <a:pt x="0" y="108"/>
                </a:moveTo>
                <a:cubicBezTo>
                  <a:pt x="28" y="67"/>
                  <a:pt x="10" y="77"/>
                  <a:pt x="42" y="66"/>
                </a:cubicBezTo>
                <a:cubicBezTo>
                  <a:pt x="62" y="36"/>
                  <a:pt x="48" y="52"/>
                  <a:pt x="90" y="24"/>
                </a:cubicBezTo>
                <a:cubicBezTo>
                  <a:pt x="102" y="16"/>
                  <a:pt x="126" y="0"/>
                  <a:pt x="126" y="0"/>
                </a:cubicBezTo>
                <a:cubicBezTo>
                  <a:pt x="150" y="2"/>
                  <a:pt x="175" y="0"/>
                  <a:pt x="198" y="6"/>
                </a:cubicBezTo>
                <a:cubicBezTo>
                  <a:pt x="231" y="15"/>
                  <a:pt x="260" y="54"/>
                  <a:pt x="288" y="72"/>
                </a:cubicBezTo>
                <a:cubicBezTo>
                  <a:pt x="307" y="100"/>
                  <a:pt x="342" y="126"/>
                  <a:pt x="378" y="126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8470900" y="4968876"/>
            <a:ext cx="723900" cy="125413"/>
          </a:xfrm>
          <a:custGeom>
            <a:avLst/>
            <a:gdLst>
              <a:gd name="T0" fmla="*/ 0 w 342"/>
              <a:gd name="T1" fmla="*/ 43 h 105"/>
              <a:gd name="T2" fmla="*/ 138 w 342"/>
              <a:gd name="T3" fmla="*/ 13 h 105"/>
              <a:gd name="T4" fmla="*/ 264 w 342"/>
              <a:gd name="T5" fmla="*/ 25 h 105"/>
              <a:gd name="T6" fmla="*/ 288 w 342"/>
              <a:gd name="T7" fmla="*/ 61 h 105"/>
              <a:gd name="T8" fmla="*/ 324 w 342"/>
              <a:gd name="T9" fmla="*/ 85 h 105"/>
              <a:gd name="T10" fmla="*/ 342 w 342"/>
              <a:gd name="T11" fmla="*/ 10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2" h="105">
                <a:moveTo>
                  <a:pt x="0" y="43"/>
                </a:moveTo>
                <a:cubicBezTo>
                  <a:pt x="46" y="28"/>
                  <a:pt x="89" y="18"/>
                  <a:pt x="138" y="13"/>
                </a:cubicBezTo>
                <a:cubicBezTo>
                  <a:pt x="181" y="2"/>
                  <a:pt x="226" y="0"/>
                  <a:pt x="264" y="25"/>
                </a:cubicBezTo>
                <a:cubicBezTo>
                  <a:pt x="272" y="37"/>
                  <a:pt x="280" y="49"/>
                  <a:pt x="288" y="61"/>
                </a:cubicBezTo>
                <a:cubicBezTo>
                  <a:pt x="296" y="73"/>
                  <a:pt x="324" y="85"/>
                  <a:pt x="324" y="85"/>
                </a:cubicBezTo>
                <a:cubicBezTo>
                  <a:pt x="337" y="105"/>
                  <a:pt x="329" y="103"/>
                  <a:pt x="342" y="103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 rot="-94667">
            <a:off x="6007100" y="5899452"/>
            <a:ext cx="1193800" cy="500063"/>
          </a:xfrm>
          <a:custGeom>
            <a:avLst/>
            <a:gdLst>
              <a:gd name="T0" fmla="*/ 0 w 558"/>
              <a:gd name="T1" fmla="*/ 216 h 237"/>
              <a:gd name="T2" fmla="*/ 120 w 558"/>
              <a:gd name="T3" fmla="*/ 198 h 237"/>
              <a:gd name="T4" fmla="*/ 216 w 558"/>
              <a:gd name="T5" fmla="*/ 66 h 237"/>
              <a:gd name="T6" fmla="*/ 246 w 558"/>
              <a:gd name="T7" fmla="*/ 12 h 237"/>
              <a:gd name="T8" fmla="*/ 282 w 558"/>
              <a:gd name="T9" fmla="*/ 0 h 237"/>
              <a:gd name="T10" fmla="*/ 348 w 558"/>
              <a:gd name="T11" fmla="*/ 114 h 237"/>
              <a:gd name="T12" fmla="*/ 372 w 558"/>
              <a:gd name="T13" fmla="*/ 168 h 237"/>
              <a:gd name="T14" fmla="*/ 408 w 558"/>
              <a:gd name="T15" fmla="*/ 192 h 237"/>
              <a:gd name="T16" fmla="*/ 558 w 558"/>
              <a:gd name="T17" fmla="*/ 22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8" h="237">
                <a:moveTo>
                  <a:pt x="0" y="216"/>
                </a:moveTo>
                <a:cubicBezTo>
                  <a:pt x="38" y="203"/>
                  <a:pt x="80" y="204"/>
                  <a:pt x="120" y="198"/>
                </a:cubicBezTo>
                <a:cubicBezTo>
                  <a:pt x="165" y="183"/>
                  <a:pt x="182" y="100"/>
                  <a:pt x="216" y="66"/>
                </a:cubicBezTo>
                <a:cubicBezTo>
                  <a:pt x="221" y="50"/>
                  <a:pt x="231" y="17"/>
                  <a:pt x="246" y="12"/>
                </a:cubicBezTo>
                <a:cubicBezTo>
                  <a:pt x="258" y="8"/>
                  <a:pt x="282" y="0"/>
                  <a:pt x="282" y="0"/>
                </a:cubicBezTo>
                <a:cubicBezTo>
                  <a:pt x="322" y="13"/>
                  <a:pt x="336" y="77"/>
                  <a:pt x="348" y="114"/>
                </a:cubicBezTo>
                <a:cubicBezTo>
                  <a:pt x="352" y="125"/>
                  <a:pt x="369" y="160"/>
                  <a:pt x="372" y="168"/>
                </a:cubicBezTo>
                <a:cubicBezTo>
                  <a:pt x="377" y="182"/>
                  <a:pt x="408" y="192"/>
                  <a:pt x="408" y="192"/>
                </a:cubicBezTo>
                <a:cubicBezTo>
                  <a:pt x="438" y="237"/>
                  <a:pt x="510" y="228"/>
                  <a:pt x="558" y="228"/>
                </a:cubicBezTo>
              </a:path>
            </a:pathLst>
          </a:cu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689600" y="2667000"/>
            <a:ext cx="1016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994400" y="2667001"/>
            <a:ext cx="471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pt-PT" sz="1000">
                <a:latin typeface="Times New Roman" panose="02020603050405020304" pitchFamily="18" charset="0"/>
              </a:rPr>
              <a:t>EV</a:t>
            </a: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6197600" y="28384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5969000" y="3067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5689600" y="27241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8331200" y="3048000"/>
            <a:ext cx="1016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8839200" y="32194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715000" y="3390900"/>
            <a:ext cx="1016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6223000" y="35623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8331200" y="3905250"/>
            <a:ext cx="1016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8839200" y="40195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5715000" y="4362450"/>
            <a:ext cx="1016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>
            <a:off x="6223000" y="44767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5715000" y="5105400"/>
            <a:ext cx="1016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8331200" y="4819650"/>
            <a:ext cx="1016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5816600" y="5697755"/>
            <a:ext cx="15240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8839200" y="4991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6223000" y="5276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5588001" y="1657350"/>
            <a:ext cx="934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Market Size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8229600" y="1924050"/>
            <a:ext cx="9781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Selling Price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5562601" y="2438400"/>
            <a:ext cx="14606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Market Growth Rate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8229600" y="2819400"/>
            <a:ext cx="1314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Market Share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5588000" y="3143250"/>
            <a:ext cx="930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Investments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8208963" y="3646489"/>
            <a:ext cx="11287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Terminal Value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5592764" y="4160839"/>
            <a:ext cx="10797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Variable Costs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8208964" y="4560889"/>
            <a:ext cx="20505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Economic Life of Equipment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5491164" y="490378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Fixed Costs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6333180" y="5485966"/>
            <a:ext cx="4908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pt-PT" sz="1200" dirty="0">
                <a:latin typeface="Times New Roman" panose="02020603050405020304" pitchFamily="18" charset="0"/>
              </a:rPr>
              <a:t>NPV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 rot="-5400000">
            <a:off x="5189155" y="5907035"/>
            <a:ext cx="862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PT" sz="1200" dirty="0">
                <a:latin typeface="Times New Roman" panose="02020603050405020304" pitchFamily="18" charset="0"/>
              </a:rPr>
              <a:t>Output</a:t>
            </a:r>
          </a:p>
          <a:p>
            <a:r>
              <a:rPr lang="en-US" altLang="pt-PT" sz="1200" dirty="0">
                <a:latin typeface="Times New Roman" panose="02020603050405020304" pitchFamily="18" charset="0"/>
              </a:rPr>
              <a:t>probability</a:t>
            </a: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2209800" y="190500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pt-PT" sz="1200" dirty="0">
                <a:latin typeface="Times New Roman" panose="02020603050405020304" pitchFamily="18" charset="0"/>
              </a:rPr>
              <a:t>Probability Distribution of Independent Variables</a:t>
            </a: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2235200" y="1943100"/>
            <a:ext cx="1930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2235200" y="3341688"/>
            <a:ext cx="193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pt-PT" sz="1200" dirty="0">
                <a:latin typeface="Times New Roman" panose="02020603050405020304" pitchFamily="18" charset="0"/>
              </a:rPr>
              <a:t>Random values for each variable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2057400" y="4724400"/>
            <a:ext cx="236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pt-PT" sz="1200" dirty="0">
                <a:latin typeface="Times New Roman" panose="02020603050405020304" pitchFamily="18" charset="0"/>
              </a:rPr>
              <a:t>NPV calculation for each combinations of input variables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2286000" y="5867401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pt-PT" sz="1200" dirty="0">
                <a:latin typeface="Times New Roman" panose="02020603050405020304" pitchFamily="18" charset="0"/>
              </a:rPr>
              <a:t>Repetition by N times</a:t>
            </a:r>
          </a:p>
          <a:p>
            <a:pPr algn="ctr"/>
            <a:r>
              <a:rPr lang="en-GB" altLang="pt-PT" sz="1200" dirty="0">
                <a:latin typeface="Times New Roman" panose="02020603050405020304" pitchFamily="18" charset="0"/>
              </a:rPr>
              <a:t>N tends to infinite</a:t>
            </a:r>
          </a:p>
        </p:txBody>
      </p:sp>
      <p:sp>
        <p:nvSpPr>
          <p:cNvPr id="23615" name="AutoShape 63"/>
          <p:cNvSpPr>
            <a:spLocks noChangeArrowheads="1"/>
          </p:cNvSpPr>
          <p:nvPr/>
        </p:nvSpPr>
        <p:spPr bwMode="auto">
          <a:xfrm>
            <a:off x="3048000" y="2343150"/>
            <a:ext cx="304800" cy="971550"/>
          </a:xfrm>
          <a:prstGeom prst="downArrow">
            <a:avLst>
              <a:gd name="adj1" fmla="val 50000"/>
              <a:gd name="adj2" fmla="val 79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2235200" y="3314700"/>
            <a:ext cx="1930400" cy="49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2133600" y="4724400"/>
            <a:ext cx="218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2255838" y="5867400"/>
            <a:ext cx="2133600" cy="461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619" name="AutoShape 67"/>
          <p:cNvSpPr>
            <a:spLocks noChangeArrowheads="1"/>
          </p:cNvSpPr>
          <p:nvPr/>
        </p:nvSpPr>
        <p:spPr bwMode="auto">
          <a:xfrm>
            <a:off x="3048000" y="3810000"/>
            <a:ext cx="304800" cy="933450"/>
          </a:xfrm>
          <a:prstGeom prst="downArrow">
            <a:avLst>
              <a:gd name="adj1" fmla="val 50000"/>
              <a:gd name="adj2" fmla="val 7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620" name="AutoShape 68"/>
          <p:cNvSpPr>
            <a:spLocks noChangeArrowheads="1"/>
          </p:cNvSpPr>
          <p:nvPr/>
        </p:nvSpPr>
        <p:spPr bwMode="auto">
          <a:xfrm>
            <a:off x="3048000" y="5200650"/>
            <a:ext cx="304800" cy="666750"/>
          </a:xfrm>
          <a:prstGeom prst="downArrow">
            <a:avLst>
              <a:gd name="adj1" fmla="val 50000"/>
              <a:gd name="adj2" fmla="val 54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622" name="AutoShape 70"/>
          <p:cNvSpPr>
            <a:spLocks noChangeArrowheads="1"/>
          </p:cNvSpPr>
          <p:nvPr/>
        </p:nvSpPr>
        <p:spPr bwMode="auto">
          <a:xfrm>
            <a:off x="4267200" y="2057400"/>
            <a:ext cx="1016000" cy="171450"/>
          </a:xfrm>
          <a:prstGeom prst="leftArrow">
            <a:avLst>
              <a:gd name="adj1" fmla="val 50000"/>
              <a:gd name="adj2" fmla="val 148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623" name="AutoShape 71"/>
          <p:cNvSpPr>
            <a:spLocks/>
          </p:cNvSpPr>
          <p:nvPr/>
        </p:nvSpPr>
        <p:spPr bwMode="auto">
          <a:xfrm>
            <a:off x="5384800" y="1885950"/>
            <a:ext cx="203200" cy="3676650"/>
          </a:xfrm>
          <a:prstGeom prst="leftBracket">
            <a:avLst>
              <a:gd name="adj" fmla="val 1507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75" name="Rectangle 66"/>
          <p:cNvSpPr>
            <a:spLocks noChangeArrowheads="1"/>
          </p:cNvSpPr>
          <p:nvPr/>
        </p:nvSpPr>
        <p:spPr bwMode="auto">
          <a:xfrm>
            <a:off x="8025740" y="5839814"/>
            <a:ext cx="2133600" cy="461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76" name="Text Box 62"/>
          <p:cNvSpPr txBox="1">
            <a:spLocks noChangeArrowheads="1"/>
          </p:cNvSpPr>
          <p:nvPr/>
        </p:nvSpPr>
        <p:spPr bwMode="auto">
          <a:xfrm>
            <a:off x="8001903" y="584813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pt-PT" sz="1200" dirty="0">
                <a:latin typeface="Times New Roman" panose="02020603050405020304" pitchFamily="18" charset="0"/>
              </a:rPr>
              <a:t>Risk Analysis </a:t>
            </a:r>
          </a:p>
          <a:p>
            <a:pPr algn="ctr"/>
            <a:r>
              <a:rPr lang="en-GB" altLang="pt-PT" sz="1200" dirty="0">
                <a:latin typeface="Times New Roman" panose="02020603050405020304" pitchFamily="18" charset="0"/>
              </a:rPr>
              <a:t>Valuation Definition</a:t>
            </a:r>
          </a:p>
        </p:txBody>
      </p:sp>
      <p:sp>
        <p:nvSpPr>
          <p:cNvPr id="77" name="AutoShape 68"/>
          <p:cNvSpPr>
            <a:spLocks noChangeArrowheads="1"/>
          </p:cNvSpPr>
          <p:nvPr/>
        </p:nvSpPr>
        <p:spPr bwMode="auto">
          <a:xfrm rot="16200000">
            <a:off x="4783432" y="5713035"/>
            <a:ext cx="362061" cy="715222"/>
          </a:xfrm>
          <a:prstGeom prst="downArrow">
            <a:avLst>
              <a:gd name="adj1" fmla="val 50000"/>
              <a:gd name="adj2" fmla="val 54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78" name="AutoShape 68"/>
          <p:cNvSpPr>
            <a:spLocks noChangeArrowheads="1"/>
          </p:cNvSpPr>
          <p:nvPr/>
        </p:nvSpPr>
        <p:spPr bwMode="auto">
          <a:xfrm rot="16200000">
            <a:off x="7483081" y="5723565"/>
            <a:ext cx="325438" cy="596935"/>
          </a:xfrm>
          <a:prstGeom prst="downArrow">
            <a:avLst>
              <a:gd name="adj1" fmla="val 50000"/>
              <a:gd name="adj2" fmla="val 54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8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Otobay</a:t>
            </a:r>
            <a:r>
              <a:rPr lang="en-US" sz="3600" dirty="0"/>
              <a:t> company – crystal ball – </a:t>
            </a:r>
            <a:r>
              <a:rPr lang="en-US" sz="3600" dirty="0" err="1"/>
              <a:t>monte</a:t>
            </a:r>
            <a:r>
              <a:rPr lang="en-US" sz="3600" dirty="0"/>
              <a:t> </a:t>
            </a:r>
            <a:r>
              <a:rPr lang="en-US" sz="3600" dirty="0" err="1"/>
              <a:t>carlo</a:t>
            </a:r>
            <a:r>
              <a:rPr lang="en-US" sz="3600" dirty="0"/>
              <a:t> simulation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1659959"/>
            <a:ext cx="7943273" cy="46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err="1"/>
              <a:t>Otobai</a:t>
            </a:r>
            <a:r>
              <a:rPr lang="en-US" dirty="0"/>
              <a:t> – Crystal Ball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7" y="1661842"/>
            <a:ext cx="5432087" cy="48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6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/>
              <a:t>Decisions under risk and uncertainty</a:t>
            </a:r>
            <a:endParaRPr lang="en-US" altLang="pt-PT" dirty="0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/>
              <a:t>RISK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altLang="pt-PT" dirty="0"/>
              <a:t> Unknown outcome in the future which can be attributed to the probability of the event</a:t>
            </a:r>
          </a:p>
          <a:p>
            <a:r>
              <a:rPr lang="en-US" altLang="pt-PT" dirty="0"/>
              <a:t>UNCERTAINTY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altLang="pt-PT" dirty="0"/>
              <a:t> Unknown outcome in the future which can not be attributed to the probability of event</a:t>
            </a:r>
            <a:endParaRPr lang="pt-PT" alt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19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Tornado Analysis – </a:t>
            </a:r>
            <a:r>
              <a:rPr lang="en-US" dirty="0" err="1"/>
              <a:t>otobai</a:t>
            </a:r>
            <a:r>
              <a:rPr lang="en-US" dirty="0"/>
              <a:t> case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157217"/>
              </p:ext>
            </p:extLst>
          </p:nvPr>
        </p:nvGraphicFramePr>
        <p:xfrm>
          <a:off x="2881744" y="1188197"/>
          <a:ext cx="5439641" cy="555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591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PT"/>
              <a:t>© J.C. Neves, ISEG</a:t>
            </a:r>
            <a:endParaRPr lang="en-US" altLang="pt-PT" i="1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/>
              <a:t>Which distributions should you use?</a:t>
            </a:r>
          </a:p>
        </p:txBody>
      </p:sp>
      <p:pic>
        <p:nvPicPr>
          <p:cNvPr id="189443" name="Picture 3" descr="Digitalizar0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1827213"/>
            <a:ext cx="6207125" cy="480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21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PT"/>
              <a:t>© J.C. Neves, ISEG</a:t>
            </a:r>
            <a:endParaRPr lang="en-US" altLang="pt-PT" i="1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/>
              <a:t>Which distributions should you use?</a:t>
            </a:r>
          </a:p>
        </p:txBody>
      </p:sp>
      <p:pic>
        <p:nvPicPr>
          <p:cNvPr id="190467" name="Picture 3" descr="Digitalizar0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6" y="1827214"/>
            <a:ext cx="5980113" cy="4651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76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PT"/>
              <a:t>© J.C. Neves, ISEG</a:t>
            </a:r>
            <a:endParaRPr lang="en-US" altLang="pt-PT" i="1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/>
              <a:t>Which distributions should you use?</a:t>
            </a:r>
          </a:p>
        </p:txBody>
      </p:sp>
      <p:pic>
        <p:nvPicPr>
          <p:cNvPr id="191491" name="Picture 3" descr="Digitalizar0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3" y="1827213"/>
            <a:ext cx="5911850" cy="459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52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PT"/>
              <a:t>© J.C. Neves, ISEG</a:t>
            </a:r>
            <a:endParaRPr lang="en-US" altLang="pt-PT" i="1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/>
              <a:t>Which distributions should you use?</a:t>
            </a:r>
          </a:p>
        </p:txBody>
      </p:sp>
      <p:pic>
        <p:nvPicPr>
          <p:cNvPr id="192515" name="Picture 3" descr="Digitalizar0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1827214"/>
            <a:ext cx="5691188" cy="468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4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PT"/>
              <a:t>Sources of Risk and Uncertainty</a:t>
            </a:r>
            <a:endParaRPr lang="pt-BR" altLang="pt-PT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Development of demand, prices and costs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No. of similar investments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Bias of individuals towards pessimism or optimism, or by factors which should not be considered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Changing economic environment that invalidates the past experience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Misinterpretation of data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Incorrect analysis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Dependence on management skills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Inflexibility of the investment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Asset obsolescence</a:t>
            </a:r>
            <a:endParaRPr lang="pt-BR" alt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4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pt-PT" dirty="0"/>
              <a:t>Methods for analysis of risk and uncertainty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INTUITIVE APPROACH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pt-PT" u="sng" dirty="0"/>
              <a:t>Qualitative/Subjective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Payback period adjusted to risk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</a:t>
            </a:r>
            <a:r>
              <a:rPr lang="en-US" altLang="pt-PT" u="sng" dirty="0"/>
              <a:t>Discount rate adjusted to risk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Cash flow adjusted to risk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ANALYTICAL APPROACH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Probabilistic distribution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Decision trees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u="sng" dirty="0"/>
              <a:t> NPV break even-point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u="sng" dirty="0"/>
              <a:t> Sensitivity analysis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u="sng" dirty="0"/>
              <a:t> Scenario analysis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u="sng" dirty="0"/>
              <a:t> Monte Carlo simulation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pt-PT" dirty="0"/>
              <a:t> Decision theory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2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analysis</a:t>
            </a:r>
            <a:br>
              <a:rPr lang="en-US" dirty="0"/>
            </a:br>
            <a:r>
              <a:rPr lang="en-US" sz="2400" dirty="0" err="1"/>
              <a:t>oTobai</a:t>
            </a:r>
            <a:r>
              <a:rPr lang="en-US" sz="2400" dirty="0"/>
              <a:t> Company, Osaka, Japan (</a:t>
            </a:r>
            <a:r>
              <a:rPr lang="en-US" sz="2400" dirty="0" err="1"/>
              <a:t>Brealey</a:t>
            </a:r>
            <a:r>
              <a:rPr lang="en-US" sz="2400" dirty="0"/>
              <a:t> et al., 2008, p. 271-283)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Assumptions </a:t>
            </a:r>
          </a:p>
          <a:p>
            <a:r>
              <a:rPr lang="en-US" dirty="0"/>
              <a:t>(inputs, no formulas)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2. Cash flow model </a:t>
            </a:r>
          </a:p>
          <a:p>
            <a:r>
              <a:rPr lang="en-US" dirty="0"/>
              <a:t>(no data, formulas only)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90646"/>
              </p:ext>
            </p:extLst>
          </p:nvPr>
        </p:nvGraphicFramePr>
        <p:xfrm>
          <a:off x="1447800" y="2533813"/>
          <a:ext cx="3002972" cy="192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2311351" imgH="1479425" progId="Excel.Sheet.8">
                  <p:embed/>
                </p:oleObj>
              </mc:Choice>
              <mc:Fallback>
                <p:oleObj name="Worksheet" r:id="rId3" imgW="2311351" imgH="1479425" progId="Excel.Sheet.8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533813"/>
                        <a:ext cx="3002972" cy="1922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17925"/>
              </p:ext>
            </p:extLst>
          </p:nvPr>
        </p:nvGraphicFramePr>
        <p:xfrm>
          <a:off x="5989320" y="2967788"/>
          <a:ext cx="4222172" cy="299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3124151" imgH="2215966" progId="Excel.Sheet.8">
                  <p:embed/>
                </p:oleObj>
              </mc:Choice>
              <mc:Fallback>
                <p:oleObj name="Worksheet" r:id="rId5" imgW="3124151" imgH="2215966" progId="Excel.Sheet.8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9320" y="2967788"/>
                        <a:ext cx="4222172" cy="2994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16625"/>
              </p:ext>
            </p:extLst>
          </p:nvPr>
        </p:nvGraphicFramePr>
        <p:xfrm>
          <a:off x="1356591" y="6016668"/>
          <a:ext cx="2311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7" imgW="2311351" imgH="742884" progId="Excel.Sheet.8">
                  <p:embed/>
                </p:oleObj>
              </mc:Choice>
              <mc:Fallback>
                <p:oleObj name="Worksheet" r:id="rId7" imgW="2311351" imgH="742884" progId="Excel.Sheet.8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6591" y="6016668"/>
                        <a:ext cx="23114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9"/>
          <p:cNvSpPr txBox="1">
            <a:spLocks/>
          </p:cNvSpPr>
          <p:nvPr/>
        </p:nvSpPr>
        <p:spPr>
          <a:xfrm>
            <a:off x="1024128" y="5393784"/>
            <a:ext cx="475488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3. Output</a:t>
            </a:r>
          </a:p>
          <a:p>
            <a:r>
              <a:rPr lang="en-US" b="1" dirty="0">
                <a:solidFill>
                  <a:schemeClr val="tx1"/>
                </a:solidFill>
              </a:rPr>
              <a:t>(no data, formulas only)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oTobai</a:t>
            </a:r>
            <a:r>
              <a:rPr lang="en-US" dirty="0"/>
              <a:t> Company - Sensitivity analysis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627843"/>
              </p:ext>
            </p:extLst>
          </p:nvPr>
        </p:nvGraphicFramePr>
        <p:xfrm>
          <a:off x="2592638" y="1582738"/>
          <a:ext cx="5508808" cy="516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3936951" imgH="3689445" progId="Excel.Sheet.8">
                  <p:embed/>
                </p:oleObj>
              </mc:Choice>
              <mc:Fallback>
                <p:oleObj name="Worksheet" r:id="rId3" imgW="3936951" imgH="3689445" progId="Excel.Sheet.8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638" y="1582738"/>
                        <a:ext cx="5508808" cy="5162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3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PT" dirty="0"/>
              <a:t>Sensitivity analysis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PT" dirty="0"/>
              <a:t>See </a:t>
            </a:r>
            <a:r>
              <a:rPr lang="en-US" altLang="pt-PT" b="1" dirty="0"/>
              <a:t>Data Table Analysis </a:t>
            </a:r>
            <a:r>
              <a:rPr lang="en-US" altLang="pt-PT" dirty="0"/>
              <a:t>in EXCEL</a:t>
            </a:r>
          </a:p>
          <a:p>
            <a:pPr lvl="1"/>
            <a:r>
              <a:rPr lang="en-US" altLang="pt-PT" dirty="0"/>
              <a:t>One way</a:t>
            </a:r>
          </a:p>
          <a:p>
            <a:pPr lvl="1"/>
            <a:r>
              <a:rPr lang="en-US" altLang="pt-PT" dirty="0"/>
              <a:t>Two ways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892311"/>
              </p:ext>
            </p:extLst>
          </p:nvPr>
        </p:nvGraphicFramePr>
        <p:xfrm>
          <a:off x="1976025" y="3602182"/>
          <a:ext cx="8389743" cy="210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5156151" imgH="1295488" progId="Excel.Sheet.8">
                  <p:embed/>
                </p:oleObj>
              </mc:Choice>
              <mc:Fallback>
                <p:oleObj name="Worksheet" r:id="rId3" imgW="5156151" imgH="1295488" progId="Excel.Sheet.8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6025" y="3602182"/>
                        <a:ext cx="8389743" cy="2107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unidentified variables in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Patent problems to be resolved yet?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Is there enough power service stations to recharge the scooter batteries? </a:t>
            </a:r>
          </a:p>
          <a:p>
            <a:pPr lvl="2">
              <a:buFont typeface="Tw Cen MT" panose="020B0602020104020603" pitchFamily="34" charset="0"/>
              <a:buChar char="–"/>
            </a:pPr>
            <a:r>
              <a:rPr lang="en-US" dirty="0"/>
              <a:t> Does the company need to do additional investments in power stations?</a:t>
            </a:r>
          </a:p>
          <a:p>
            <a:pPr lvl="2">
              <a:buFont typeface="Tw Cen MT" panose="020B0602020104020603" pitchFamily="34" charset="0"/>
              <a:buChar char="–"/>
            </a:pPr>
            <a:r>
              <a:rPr lang="en-US" dirty="0"/>
              <a:t>Does this have a potential impact lowering the assumed demand?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1782" y="4673600"/>
            <a:ext cx="886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greatest risks often lie in the unknown unknowns (“</a:t>
            </a:r>
            <a:r>
              <a:rPr lang="en-US" sz="2400" b="1" dirty="0" err="1"/>
              <a:t>unk-unks</a:t>
            </a:r>
            <a:r>
              <a:rPr lang="en-US" sz="2400" b="1" dirty="0"/>
              <a:t>”)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additional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J.C. Neves, ISEG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0035" y="1286455"/>
            <a:ext cx="97074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You can check whether you can resolve some of the uncertainty previously identified, before the company spends 15 billions of yens.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What if the production is forecasting an extra 20.000 yen per unit because the people from production are worried about the risk on the use of a specific machine?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2349" y="2786071"/>
                <a:ext cx="4348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100.000 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 strike="dblStrik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20.000/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𝑢𝑛𝑖𝑡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1−0,5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349" y="2786071"/>
                <a:ext cx="4348178" cy="276999"/>
              </a:xfrm>
              <a:prstGeom prst="rect">
                <a:avLst/>
              </a:prstGeom>
              <a:blipFill>
                <a:blip r:embed="rId2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0598" y="3063070"/>
                <a:ext cx="4205767" cy="778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𝐼𝑚𝑝𝑎𝑐𝑡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f>
                            <m:f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trike="dblStrike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1+0,1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trike="dblStrike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6,14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98" y="3063070"/>
                <a:ext cx="4205767" cy="77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37672" y="4104124"/>
            <a:ext cx="999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This would destroy the value of the scooter project: +</a:t>
            </a:r>
            <a:r>
              <a:rPr lang="en-US" sz="2000" strike="dblStrike" dirty="0"/>
              <a:t>Y</a:t>
            </a:r>
            <a:r>
              <a:rPr lang="en-US" sz="2000" dirty="0"/>
              <a:t> 3,43b – </a:t>
            </a:r>
            <a:r>
              <a:rPr lang="en-US" sz="2000" strike="dblStrike" dirty="0"/>
              <a:t>Y</a:t>
            </a:r>
            <a:r>
              <a:rPr lang="en-US" sz="2000" dirty="0"/>
              <a:t> 6,14b = - </a:t>
            </a:r>
            <a:r>
              <a:rPr lang="en-US" sz="2000" strike="dblStrike" dirty="0"/>
              <a:t>Y</a:t>
            </a:r>
            <a:r>
              <a:rPr lang="en-US" sz="2000" dirty="0"/>
              <a:t> 2,71b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37672" y="4576539"/>
                <a:ext cx="108157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 Is that possible to do something to minimize this risk? For example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 What if you know that the chance of this risk to occur is 1 in 10 and you need to invest </a:t>
                </a:r>
                <a:r>
                  <a:rPr lang="en-US" sz="2000" strike="dblStrike" dirty="0"/>
                  <a:t>Y</a:t>
                </a:r>
                <a:r>
                  <a:rPr lang="en-US" sz="2000" dirty="0"/>
                  <a:t>10 million to test the machine?</a:t>
                </a:r>
                <a14:m>
                  <m:oMath xmlns:m="http://schemas.openxmlformats.org/officeDocument/2006/math">
                    <m:r>
                      <a:rPr lang="pt-PT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b="0" i="1" strike="dblStrike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pt-PT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PT" sz="2000" i="1">
                          <a:latin typeface="Cambria Math" panose="02040503050406030204" pitchFamily="18" charset="0"/>
                        </a:rPr>
                        <m:t>+0,1×</m:t>
                      </m:r>
                      <m:r>
                        <a:rPr lang="pt-PT" sz="2000" b="0" i="1" strike="dblStrike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i="1">
                          <a:latin typeface="Cambria Math" panose="02040503050406030204" pitchFamily="18" charset="0"/>
                        </a:rPr>
                        <m:t>6,14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m:rPr>
                          <m:sty m:val="p"/>
                        </m:rPr>
                        <a:rPr lang="pt-PT" sz="2000" strike="dblStrik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604</m:t>
                      </m:r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pt-PT" sz="20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 The value of additional information about market size is small as the project is acceptable even under pessimistic assumptions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72" y="4576539"/>
                <a:ext cx="10815783" cy="1938992"/>
              </a:xfrm>
              <a:prstGeom prst="rect">
                <a:avLst/>
              </a:prstGeom>
              <a:blipFill>
                <a:blip r:embed="rId4"/>
                <a:stretch>
                  <a:fillRect l="-564"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2D19493-AB8C-40F0-925B-C1C4BD664464}" vid="{2B279D3F-8D44-4824-A23F-C7DFBCABF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CEE50967BDA45BD9115280A2AEE39" ma:contentTypeVersion="10" ma:contentTypeDescription="Create a new document." ma:contentTypeScope="" ma:versionID="a870198e0bf47334bbc38f37f32e30e3">
  <xsd:schema xmlns:xsd="http://www.w3.org/2001/XMLSchema" xmlns:xs="http://www.w3.org/2001/XMLSchema" xmlns:p="http://schemas.microsoft.com/office/2006/metadata/properties" xmlns:ns3="cc717987-0b32-45f3-8c53-7a73edeea497" targetNamespace="http://schemas.microsoft.com/office/2006/metadata/properties" ma:root="true" ma:fieldsID="c3715dfebd2ca36090439a5f949a6d69" ns3:_="">
    <xsd:import namespace="cc717987-0b32-45f3-8c53-7a73edeea4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17987-0b32-45f3-8c53-7a73edeea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0D95C1-3C9E-404D-B74C-D5E58D9C69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E958B-DFE7-4DE0-A9B3-25630A7B9F6F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c717987-0b32-45f3-8c53-7a73edeea49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B2163B-1AB0-4721-B9F4-24B770EE1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17987-0b32-45f3-8c53-7a73edeea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ISEG-2016</Template>
  <TotalTime>591</TotalTime>
  <Words>1220</Words>
  <Application>Microsoft Office PowerPoint</Application>
  <PresentationFormat>Widescreen</PresentationFormat>
  <Paragraphs>197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Worksheet</vt:lpstr>
      <vt:lpstr>Capital Budgeting Risk Analysis</vt:lpstr>
      <vt:lpstr>Decisions under risk and uncertainty</vt:lpstr>
      <vt:lpstr>Sources of Risk and Uncertainty</vt:lpstr>
      <vt:lpstr>Methods for analysis of risk and uncertainty</vt:lpstr>
      <vt:lpstr>Sensitivity analysis oTobai Company, Osaka, Japan (Brealey et al., 2008, p. 271-283)</vt:lpstr>
      <vt:lpstr>oTobai Company - Sensitivity analysis</vt:lpstr>
      <vt:lpstr>Sensitivity analysis</vt:lpstr>
      <vt:lpstr>Look for unidentified variables in the model</vt:lpstr>
      <vt:lpstr>The value of additional information</vt:lpstr>
      <vt:lpstr>Limits to sensitivity analysis</vt:lpstr>
      <vt:lpstr>Scenario Analysis</vt:lpstr>
      <vt:lpstr>SCENARIO ANALYSIS</vt:lpstr>
      <vt:lpstr>Scenario Analysis – otobai in excel</vt:lpstr>
      <vt:lpstr>Development of scenarios</vt:lpstr>
      <vt:lpstr>Scenario analysis limitations</vt:lpstr>
      <vt:lpstr>NPV break-even vs. Accounting Break-even</vt:lpstr>
      <vt:lpstr>Monte Carlo simulation</vt:lpstr>
      <vt:lpstr>Otobay company – crystal ball – monte carlo simulation</vt:lpstr>
      <vt:lpstr>Sensitivity Analysis – Otobai – Crystal Ball</vt:lpstr>
      <vt:lpstr>Tornado Analysis – otobai case</vt:lpstr>
      <vt:lpstr>Which distributions should you use?</vt:lpstr>
      <vt:lpstr>Which distributions should you use?</vt:lpstr>
      <vt:lpstr>Which distributions should you use?</vt:lpstr>
      <vt:lpstr>Which distributions should you use?</vt:lpstr>
    </vt:vector>
  </TitlesOfParts>
  <Company>ISEG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Valuation Risk Analysis</dc:title>
  <dc:creator>jcneves</dc:creator>
  <cp:lastModifiedBy>João Carvalho das Neves</cp:lastModifiedBy>
  <cp:revision>41</cp:revision>
  <cp:lastPrinted>2020-11-09T00:23:21Z</cp:lastPrinted>
  <dcterms:created xsi:type="dcterms:W3CDTF">2016-03-15T20:26:47Z</dcterms:created>
  <dcterms:modified xsi:type="dcterms:W3CDTF">2020-11-09T00:24:02Z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0x0101006DBCEE50967BDA45BD9115280A2AEE39</vt:lpwstr>
  </property>
</Properties>
</file>